
<file path=[Content_Types].xml><?xml version="1.0" encoding="utf-8"?>
<Types xmlns="http://schemas.openxmlformats.org/package/2006/content-types">
  <Default Extension="bin" ContentType="image/unknown"/>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6" r:id="rId4"/>
    <p:sldId id="257" r:id="rId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6450"/>
    <a:srgbClr val="BF07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255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openxmlformats.org/officeDocument/2006/relationships/customXml" Target="../customXml/item3.xml"/><Relationship Id="rId5" Type="http://schemas.openxmlformats.org/officeDocument/2006/relationships/slide" Target="slides/slide2.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谷下奨悟" userId="4bf306ad-e8be-4482-9042-cf5ad17701b9" providerId="ADAL" clId="{656BD9CA-DD01-4259-84B9-984E379A9523}"/>
    <pc:docChg chg="modSld">
      <pc:chgData name="谷下奨悟" userId="4bf306ad-e8be-4482-9042-cf5ad17701b9" providerId="ADAL" clId="{656BD9CA-DD01-4259-84B9-984E379A9523}" dt="2024-08-19T00:09:04.088" v="6" actId="20577"/>
      <pc:docMkLst>
        <pc:docMk/>
      </pc:docMkLst>
      <pc:sldChg chg="modSp mod">
        <pc:chgData name="谷下奨悟" userId="4bf306ad-e8be-4482-9042-cf5ad17701b9" providerId="ADAL" clId="{656BD9CA-DD01-4259-84B9-984E379A9523}" dt="2024-08-19T00:09:04.088" v="6" actId="20577"/>
        <pc:sldMkLst>
          <pc:docMk/>
          <pc:sldMk cId="1894818586" sldId="256"/>
        </pc:sldMkLst>
        <pc:spChg chg="mod">
          <ac:chgData name="谷下奨悟" userId="4bf306ad-e8be-4482-9042-cf5ad17701b9" providerId="ADAL" clId="{656BD9CA-DD01-4259-84B9-984E379A9523}" dt="2024-08-19T00:09:04.088" v="6" actId="20577"/>
          <ac:spMkLst>
            <pc:docMk/>
            <pc:sldMk cId="1894818586" sldId="256"/>
            <ac:spMk id="5" creationId="{9934F646-E445-8BF9-8831-2FD7A45BF98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2093222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7096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376294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2623817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401521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3482468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118494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189435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329333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170515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4E87D7-89A7-4F30-9434-63D92AD8EC41}" type="datetimeFigureOut">
              <a:rPr kumimoji="1" lang="ja-JP" altLang="en-US" smtClean="0"/>
              <a:t>2024/8/19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7597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74E87D7-89A7-4F30-9434-63D92AD8EC41}" type="datetimeFigureOut">
              <a:rPr kumimoji="1" lang="ja-JP" altLang="en-US" smtClean="0"/>
              <a:t>2024/8/19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6E97D47-3EE8-4AD8-985E-4967EAF76D05}" type="slidenum">
              <a:rPr kumimoji="1" lang="ja-JP" altLang="en-US" smtClean="0"/>
              <a:t>‹#›</a:t>
            </a:fld>
            <a:endParaRPr kumimoji="1" lang="ja-JP" altLang="en-US"/>
          </a:p>
        </p:txBody>
      </p:sp>
    </p:spTree>
    <p:extLst>
      <p:ext uri="{BB962C8B-B14F-4D97-AF65-F5344CB8AC3E}">
        <p14:creationId xmlns:p14="http://schemas.microsoft.com/office/powerpoint/2010/main" val="166500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84AE794D-4593-3F61-DD3D-3BFB70893DA7}"/>
              </a:ext>
            </a:extLst>
          </p:cNvPr>
          <p:cNvPicPr>
            <a:picLocks noChangeAspect="1"/>
          </p:cNvPicPr>
          <p:nvPr/>
        </p:nvPicPr>
        <p:blipFill>
          <a:blip r:embed="rId2"/>
          <a:stretch>
            <a:fillRect/>
          </a:stretch>
        </p:blipFill>
        <p:spPr>
          <a:xfrm>
            <a:off x="3776365" y="5016578"/>
            <a:ext cx="2955416" cy="1845106"/>
          </a:xfrm>
          <a:prstGeom prst="rect">
            <a:avLst/>
          </a:prstGeom>
        </p:spPr>
      </p:pic>
      <p:sp>
        <p:nvSpPr>
          <p:cNvPr id="4" name="正方形/長方形 3">
            <a:extLst>
              <a:ext uri="{FF2B5EF4-FFF2-40B4-BE49-F238E27FC236}">
                <a16:creationId xmlns:a16="http://schemas.microsoft.com/office/drawing/2014/main" id="{E61AF5FD-869B-7600-4A7F-360266FB3D00}"/>
              </a:ext>
            </a:extLst>
          </p:cNvPr>
          <p:cNvSpPr/>
          <p:nvPr/>
        </p:nvSpPr>
        <p:spPr>
          <a:xfrm>
            <a:off x="22464" y="9056117"/>
            <a:ext cx="6858000" cy="806063"/>
          </a:xfrm>
          <a:prstGeom prst="rect">
            <a:avLst/>
          </a:prstGeom>
          <a:solidFill>
            <a:srgbClr val="BF07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842B23EA-C483-9FED-06D7-C1050A0330BA}"/>
              </a:ext>
            </a:extLst>
          </p:cNvPr>
          <p:cNvSpPr/>
          <p:nvPr/>
        </p:nvSpPr>
        <p:spPr>
          <a:xfrm>
            <a:off x="22464" y="79295"/>
            <a:ext cx="6622571" cy="1200329"/>
          </a:xfrm>
          <a:prstGeom prst="rect">
            <a:avLst/>
          </a:prstGeom>
          <a:noFill/>
        </p:spPr>
        <p:txBody>
          <a:bodyPr wrap="square" lIns="91440" tIns="45720" rIns="91440" bIns="45720">
            <a:spAutoFit/>
          </a:bodyPr>
          <a:lstStyle/>
          <a:p>
            <a:pPr algn="ctr"/>
            <a:r>
              <a:rPr lang="ja-JP" altLang="en-US" sz="3600" b="1" dirty="0">
                <a:ln w="9525">
                  <a:solidFill>
                    <a:schemeClr val="bg1"/>
                  </a:solidFill>
                  <a:prstDash val="solid"/>
                </a:ln>
                <a:solidFill>
                  <a:srgbClr val="BF0707"/>
                </a:solidFill>
                <a:effectLst>
                  <a:outerShdw blurRad="50800" dist="38100" algn="l" rotWithShape="0">
                    <a:prstClr val="black">
                      <a:alpha val="40000"/>
                    </a:prstClr>
                  </a:outerShdw>
                </a:effectLst>
                <a:latin typeface="BIZ UDPゴシック" panose="020B0400000000000000" pitchFamily="50" charset="-128"/>
                <a:ea typeface="BIZ UDPゴシック" panose="020B0400000000000000" pitchFamily="50" charset="-128"/>
              </a:rPr>
              <a:t>事業承継に必要な税の知識と</a:t>
            </a:r>
            <a:endParaRPr lang="en-US" altLang="ja-JP" sz="3600" b="1" dirty="0">
              <a:ln w="9525">
                <a:solidFill>
                  <a:schemeClr val="bg1"/>
                </a:solidFill>
                <a:prstDash val="solid"/>
              </a:ln>
              <a:solidFill>
                <a:srgbClr val="BF0707"/>
              </a:solidFill>
              <a:effectLst>
                <a:outerShdw blurRad="50800" dist="38100" algn="l" rotWithShape="0">
                  <a:prstClr val="black">
                    <a:alpha val="40000"/>
                  </a:prstClr>
                </a:outerShdw>
              </a:effectLst>
              <a:latin typeface="BIZ UDPゴシック" panose="020B0400000000000000" pitchFamily="50" charset="-128"/>
              <a:ea typeface="BIZ UDPゴシック" panose="020B0400000000000000" pitchFamily="50" charset="-128"/>
            </a:endParaRPr>
          </a:p>
          <a:p>
            <a:pPr algn="ctr"/>
            <a:r>
              <a:rPr lang="ja-JP" altLang="en-US" sz="3600" b="1" dirty="0">
                <a:ln w="9525">
                  <a:solidFill>
                    <a:schemeClr val="bg1"/>
                  </a:solidFill>
                  <a:prstDash val="solid"/>
                </a:ln>
                <a:solidFill>
                  <a:srgbClr val="BF0707"/>
                </a:solidFill>
                <a:effectLst>
                  <a:outerShdw blurRad="50800" dist="38100" algn="l" rotWithShape="0">
                    <a:prstClr val="black">
                      <a:alpha val="40000"/>
                    </a:prstClr>
                  </a:outerShdw>
                </a:effectLst>
                <a:latin typeface="BIZ UDPゴシック" panose="020B0400000000000000" pitchFamily="50" charset="-128"/>
                <a:ea typeface="BIZ UDPゴシック" panose="020B0400000000000000" pitchFamily="50" charset="-128"/>
              </a:rPr>
              <a:t>対策を学びましょう</a:t>
            </a:r>
          </a:p>
        </p:txBody>
      </p:sp>
      <p:sp>
        <p:nvSpPr>
          <p:cNvPr id="10" name="テキスト ボックス 9">
            <a:extLst>
              <a:ext uri="{FF2B5EF4-FFF2-40B4-BE49-F238E27FC236}">
                <a16:creationId xmlns:a16="http://schemas.microsoft.com/office/drawing/2014/main" id="{3C470446-2A2E-3EF5-50BF-41B1F6E76B5A}"/>
              </a:ext>
            </a:extLst>
          </p:cNvPr>
          <p:cNvSpPr txBox="1"/>
          <p:nvPr/>
        </p:nvSpPr>
        <p:spPr>
          <a:xfrm>
            <a:off x="482600" y="9118600"/>
            <a:ext cx="2565401" cy="400110"/>
          </a:xfrm>
          <a:prstGeom prst="rect">
            <a:avLst/>
          </a:prstGeom>
          <a:noFill/>
        </p:spPr>
        <p:txBody>
          <a:bodyPr wrap="square" rtlCol="0">
            <a:spAutoFit/>
          </a:bodyPr>
          <a:lstStyle/>
          <a:p>
            <a:r>
              <a:rPr kumimoji="1" lang="ja-JP" altLang="en-US" sz="2000" b="1" dirty="0">
                <a:solidFill>
                  <a:schemeClr val="bg1"/>
                </a:solidFill>
              </a:rPr>
              <a:t>主催：神河町商工会</a:t>
            </a:r>
            <a:endParaRPr kumimoji="1" lang="en-US" altLang="ja-JP" sz="2000" b="1" dirty="0">
              <a:solidFill>
                <a:schemeClr val="bg1"/>
              </a:solidFill>
            </a:endParaRPr>
          </a:p>
        </p:txBody>
      </p:sp>
      <p:sp>
        <p:nvSpPr>
          <p:cNvPr id="12" name="テキスト ボックス 11">
            <a:extLst>
              <a:ext uri="{FF2B5EF4-FFF2-40B4-BE49-F238E27FC236}">
                <a16:creationId xmlns:a16="http://schemas.microsoft.com/office/drawing/2014/main" id="{889F29DA-88F8-D7F9-0972-D5E5D27815C7}"/>
              </a:ext>
            </a:extLst>
          </p:cNvPr>
          <p:cNvSpPr txBox="1"/>
          <p:nvPr/>
        </p:nvSpPr>
        <p:spPr>
          <a:xfrm>
            <a:off x="482600" y="9487763"/>
            <a:ext cx="6959600" cy="584775"/>
          </a:xfrm>
          <a:prstGeom prst="rect">
            <a:avLst/>
          </a:prstGeom>
          <a:noFill/>
        </p:spPr>
        <p:txBody>
          <a:bodyPr wrap="square" rtlCol="0">
            <a:spAutoFit/>
          </a:bodyPr>
          <a:lstStyle/>
          <a:p>
            <a:r>
              <a:rPr kumimoji="1" lang="ja-JP" altLang="en-US" sz="1600" b="1" dirty="0">
                <a:solidFill>
                  <a:schemeClr val="bg1"/>
                </a:solidFill>
              </a:rPr>
              <a:t>兵庫県神崎郡神河町中村</a:t>
            </a:r>
            <a:r>
              <a:rPr kumimoji="1" lang="en-US" altLang="ja-JP" sz="1600" b="1" dirty="0">
                <a:solidFill>
                  <a:schemeClr val="bg1"/>
                </a:solidFill>
              </a:rPr>
              <a:t>29</a:t>
            </a:r>
            <a:r>
              <a:rPr kumimoji="1" lang="ja-JP" altLang="en-US" sz="1600" b="1" dirty="0">
                <a:solidFill>
                  <a:schemeClr val="bg1"/>
                </a:solidFill>
              </a:rPr>
              <a:t>　　</a:t>
            </a:r>
            <a:r>
              <a:rPr kumimoji="1" lang="en-US" altLang="ja-JP" sz="1600" b="1" dirty="0">
                <a:solidFill>
                  <a:schemeClr val="bg1"/>
                </a:solidFill>
              </a:rPr>
              <a:t>TEL:0790-32-0295</a:t>
            </a:r>
            <a:r>
              <a:rPr kumimoji="1" lang="ja-JP" altLang="en-US" sz="1600" b="1" dirty="0">
                <a:solidFill>
                  <a:schemeClr val="bg1"/>
                </a:solidFill>
              </a:rPr>
              <a:t>　</a:t>
            </a:r>
            <a:r>
              <a:rPr kumimoji="1" lang="en-US" altLang="ja-JP" sz="1600" b="1" dirty="0">
                <a:solidFill>
                  <a:schemeClr val="bg1"/>
                </a:solidFill>
              </a:rPr>
              <a:t>FAX:0790-32-2355 </a:t>
            </a:r>
          </a:p>
          <a:p>
            <a:endParaRPr kumimoji="1" lang="en-US" altLang="ja-JP" sz="1600" b="1" dirty="0"/>
          </a:p>
        </p:txBody>
      </p:sp>
      <p:sp>
        <p:nvSpPr>
          <p:cNvPr id="13" name="テキスト ボックス 12">
            <a:extLst>
              <a:ext uri="{FF2B5EF4-FFF2-40B4-BE49-F238E27FC236}">
                <a16:creationId xmlns:a16="http://schemas.microsoft.com/office/drawing/2014/main" id="{BF08B005-5E2E-2461-EA33-4AEE4C191A57}"/>
              </a:ext>
            </a:extLst>
          </p:cNvPr>
          <p:cNvSpPr txBox="1"/>
          <p:nvPr/>
        </p:nvSpPr>
        <p:spPr>
          <a:xfrm>
            <a:off x="0" y="2300045"/>
            <a:ext cx="6880464" cy="1815882"/>
          </a:xfrm>
          <a:prstGeom prst="rect">
            <a:avLst/>
          </a:prstGeom>
          <a:solidFill>
            <a:srgbClr val="DC6450"/>
          </a:solidFill>
          <a:ln>
            <a:noFill/>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社長や代表者の名義変更を行うだけで事業承継が完了すると思われていないでしょうか？</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事業承継には、事業の承継、経営権の承継、財産の承継があり、名義変更は事業承継の一部に過ぎません。</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今回は、特に財産の承継にスポットライトを当て、承継にはどのような手段と対策があるか、承継を実施した際にどのような税金が発生するか等、基礎的な情報を得ていただき、円滑な事業承継の参考になる内容となっています。</a:t>
            </a:r>
            <a:endParaRPr kumimoji="1" lang="en-US" altLang="ja-JP" sz="1600" dirty="0">
              <a:latin typeface="BIZ UDPゴシック" panose="020B0400000000000000" pitchFamily="50" charset="-128"/>
              <a:ea typeface="BIZ UDPゴシック" panose="020B0400000000000000" pitchFamily="50" charset="-128"/>
            </a:endParaRPr>
          </a:p>
        </p:txBody>
      </p:sp>
      <p:cxnSp>
        <p:nvCxnSpPr>
          <p:cNvPr id="14" name="直線コネクタ 13">
            <a:extLst>
              <a:ext uri="{FF2B5EF4-FFF2-40B4-BE49-F238E27FC236}">
                <a16:creationId xmlns:a16="http://schemas.microsoft.com/office/drawing/2014/main" id="{8D4F2E7B-9FE6-20EF-DC22-E33909D45074}"/>
              </a:ext>
            </a:extLst>
          </p:cNvPr>
          <p:cNvCxnSpPr/>
          <p:nvPr/>
        </p:nvCxnSpPr>
        <p:spPr>
          <a:xfrm>
            <a:off x="292100" y="114300"/>
            <a:ext cx="5969000" cy="0"/>
          </a:xfrm>
          <a:prstGeom prst="line">
            <a:avLst/>
          </a:prstGeom>
          <a:ln w="38100">
            <a:solidFill>
              <a:srgbClr val="BF0707"/>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5A4D671E-72F8-B634-282E-280E6C71B3AB}"/>
              </a:ext>
            </a:extLst>
          </p:cNvPr>
          <p:cNvCxnSpPr/>
          <p:nvPr/>
        </p:nvCxnSpPr>
        <p:spPr>
          <a:xfrm>
            <a:off x="292100" y="1279624"/>
            <a:ext cx="5969000" cy="0"/>
          </a:xfrm>
          <a:prstGeom prst="line">
            <a:avLst/>
          </a:prstGeom>
          <a:ln w="38100">
            <a:solidFill>
              <a:srgbClr val="BF0707"/>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934F646-E445-8BF9-8831-2FD7A45BF982}"/>
              </a:ext>
            </a:extLst>
          </p:cNvPr>
          <p:cNvSpPr txBox="1"/>
          <p:nvPr/>
        </p:nvSpPr>
        <p:spPr>
          <a:xfrm>
            <a:off x="22464" y="5836683"/>
            <a:ext cx="6835536" cy="3170099"/>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●日　時　令和</a:t>
            </a:r>
            <a:r>
              <a:rPr kumimoji="1" lang="en-US" altLang="ja-JP" sz="1600" dirty="0">
                <a:latin typeface="BIZ UDPゴシック" panose="020B0400000000000000" pitchFamily="50" charset="-128"/>
                <a:ea typeface="BIZ UDPゴシック" panose="020B0400000000000000" pitchFamily="50" charset="-128"/>
              </a:rPr>
              <a:t>6</a:t>
            </a:r>
            <a:r>
              <a:rPr kumimoji="1" lang="ja-JP" altLang="en-US" sz="1600" dirty="0">
                <a:latin typeface="BIZ UDPゴシック" panose="020B0400000000000000" pitchFamily="50" charset="-128"/>
                <a:ea typeface="BIZ UDPゴシック" panose="020B0400000000000000" pitchFamily="50" charset="-128"/>
              </a:rPr>
              <a:t>年９月１１日（水）</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　　　　　　 １</a:t>
            </a:r>
            <a:r>
              <a:rPr kumimoji="1" lang="en-US" altLang="ja-JP" sz="1600" dirty="0">
                <a:latin typeface="BIZ UDPゴシック" panose="020B0400000000000000" pitchFamily="50" charset="-128"/>
                <a:ea typeface="BIZ UDPゴシック" panose="020B0400000000000000" pitchFamily="50" charset="-128"/>
              </a:rPr>
              <a:t>9</a:t>
            </a:r>
            <a:r>
              <a:rPr kumimoji="1" lang="ja-JP" altLang="en-US" sz="1600" dirty="0">
                <a:latin typeface="BIZ UDPゴシック" panose="020B0400000000000000" pitchFamily="50" charset="-128"/>
                <a:ea typeface="BIZ UDPゴシック" panose="020B0400000000000000" pitchFamily="50" charset="-128"/>
              </a:rPr>
              <a:t>時</a:t>
            </a:r>
            <a:r>
              <a:rPr kumimoji="1" lang="en-US" altLang="ja-JP" sz="1600" dirty="0">
                <a:latin typeface="BIZ UDPゴシック" panose="020B0400000000000000" pitchFamily="50" charset="-128"/>
                <a:ea typeface="BIZ UDPゴシック" panose="020B0400000000000000" pitchFamily="50" charset="-128"/>
              </a:rPr>
              <a:t>0</a:t>
            </a:r>
            <a:r>
              <a:rPr kumimoji="1" lang="ja-JP" altLang="en-US" sz="1600" dirty="0">
                <a:latin typeface="BIZ UDPゴシック" panose="020B0400000000000000" pitchFamily="50" charset="-128"/>
                <a:ea typeface="BIZ UDPゴシック" panose="020B0400000000000000" pitchFamily="50" charset="-128"/>
              </a:rPr>
              <a:t>０分～２</a:t>
            </a:r>
            <a:r>
              <a:rPr kumimoji="1" lang="en-US" altLang="ja-JP" sz="1600" dirty="0">
                <a:latin typeface="BIZ UDPゴシック" panose="020B0400000000000000" pitchFamily="50" charset="-128"/>
                <a:ea typeface="BIZ UDPゴシック" panose="020B0400000000000000" pitchFamily="50" charset="-128"/>
              </a:rPr>
              <a:t>1</a:t>
            </a:r>
            <a:r>
              <a:rPr kumimoji="1" lang="ja-JP" altLang="en-US" sz="1600" dirty="0">
                <a:latin typeface="BIZ UDPゴシック" panose="020B0400000000000000" pitchFamily="50" charset="-128"/>
                <a:ea typeface="BIZ UDPゴシック" panose="020B0400000000000000" pitchFamily="50" charset="-128"/>
              </a:rPr>
              <a:t>時００分</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●場　所　神河町商工会　本所２階</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●対　象　事業承継を控えている経営者、後継者</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自社株や事業用資産の承継がまだできていない方も</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　　　　　　　　奮ってご参加ください。</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●参加費　無料（商工会員に限る）</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●定　員　１０社</a:t>
            </a:r>
            <a:endParaRPr kumimoji="1" lang="en-US" altLang="ja-JP" sz="16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600" dirty="0">
                <a:latin typeface="BIZ UDPゴシック" panose="020B0400000000000000" pitchFamily="50" charset="-128"/>
                <a:ea typeface="BIZ UDPゴシック" panose="020B0400000000000000" pitchFamily="50" charset="-128"/>
              </a:rPr>
              <a:t>●締　切　令和</a:t>
            </a:r>
            <a:r>
              <a:rPr kumimoji="1" lang="en-US" altLang="ja-JP" sz="1600" dirty="0">
                <a:latin typeface="BIZ UDPゴシック" panose="020B0400000000000000" pitchFamily="50" charset="-128"/>
                <a:ea typeface="BIZ UDPゴシック" panose="020B0400000000000000" pitchFamily="50" charset="-128"/>
              </a:rPr>
              <a:t>6</a:t>
            </a:r>
            <a:r>
              <a:rPr kumimoji="1" lang="ja-JP" altLang="en-US" sz="1600" dirty="0">
                <a:latin typeface="BIZ UDPゴシック" panose="020B0400000000000000" pitchFamily="50" charset="-128"/>
                <a:ea typeface="BIZ UDPゴシック" panose="020B0400000000000000" pitchFamily="50" charset="-128"/>
              </a:rPr>
              <a:t>年</a:t>
            </a:r>
            <a:r>
              <a:rPr kumimoji="1" lang="en-US" altLang="ja-JP" sz="1600" dirty="0">
                <a:latin typeface="BIZ UDPゴシック" panose="020B0400000000000000" pitchFamily="50" charset="-128"/>
                <a:ea typeface="BIZ UDPゴシック" panose="020B0400000000000000" pitchFamily="50" charset="-128"/>
              </a:rPr>
              <a:t>9</a:t>
            </a:r>
            <a:r>
              <a:rPr kumimoji="1" lang="ja-JP" altLang="en-US" sz="1600" dirty="0">
                <a:latin typeface="BIZ UDPゴシック" panose="020B0400000000000000" pitchFamily="50" charset="-128"/>
                <a:ea typeface="BIZ UDPゴシック" panose="020B0400000000000000" pitchFamily="50" charset="-128"/>
              </a:rPr>
              <a:t>月</a:t>
            </a:r>
            <a:r>
              <a:rPr kumimoji="1" lang="en-US" altLang="ja-JP" sz="1600" dirty="0">
                <a:latin typeface="BIZ UDPゴシック" panose="020B0400000000000000" pitchFamily="50" charset="-128"/>
                <a:ea typeface="BIZ UDPゴシック" panose="020B0400000000000000" pitchFamily="50" charset="-128"/>
              </a:rPr>
              <a:t>10</a:t>
            </a:r>
            <a:r>
              <a:rPr kumimoji="1" lang="ja-JP" altLang="en-US" sz="1600" dirty="0">
                <a:latin typeface="BIZ UDPゴシック" panose="020B0400000000000000" pitchFamily="50" charset="-128"/>
                <a:ea typeface="BIZ UDPゴシック" panose="020B0400000000000000" pitchFamily="50" charset="-128"/>
              </a:rPr>
              <a:t>日（火）</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●申　込　裏面に必要事項をご記入の上、</a:t>
            </a:r>
            <a:r>
              <a:rPr kumimoji="1" lang="en-US" altLang="ja-JP" sz="1600" dirty="0">
                <a:latin typeface="BIZ UDPゴシック" panose="020B0400000000000000" pitchFamily="50" charset="-128"/>
                <a:ea typeface="BIZ UDPゴシック" panose="020B0400000000000000" pitchFamily="50" charset="-128"/>
              </a:rPr>
              <a:t>FAX</a:t>
            </a:r>
            <a:r>
              <a:rPr kumimoji="1" lang="ja-JP" altLang="en-US" sz="1600" dirty="0">
                <a:latin typeface="BIZ UDPゴシック" panose="020B0400000000000000" pitchFamily="50" charset="-128"/>
                <a:ea typeface="BIZ UDPゴシック" panose="020B0400000000000000" pitchFamily="50" charset="-128"/>
              </a:rPr>
              <a:t>又は</a:t>
            </a:r>
            <a:r>
              <a:rPr kumimoji="1" lang="en-US" altLang="ja-JP" sz="1600" dirty="0">
                <a:latin typeface="BIZ UDPゴシック" panose="020B0400000000000000" pitchFamily="50" charset="-128"/>
                <a:ea typeface="BIZ UDPゴシック" panose="020B0400000000000000" pitchFamily="50" charset="-128"/>
              </a:rPr>
              <a:t>Web</a:t>
            </a:r>
            <a:r>
              <a:rPr kumimoji="1" lang="ja-JP" altLang="en-US" sz="1600" dirty="0">
                <a:latin typeface="BIZ UDPゴシック" panose="020B0400000000000000" pitchFamily="50" charset="-128"/>
                <a:ea typeface="BIZ UDPゴシック" panose="020B0400000000000000" pitchFamily="50" charset="-128"/>
              </a:rPr>
              <a:t>にて申込</a:t>
            </a:r>
          </a:p>
        </p:txBody>
      </p:sp>
      <p:sp>
        <p:nvSpPr>
          <p:cNvPr id="11" name="テキスト ボックス 10">
            <a:extLst>
              <a:ext uri="{FF2B5EF4-FFF2-40B4-BE49-F238E27FC236}">
                <a16:creationId xmlns:a16="http://schemas.microsoft.com/office/drawing/2014/main" id="{3CC8EE97-5A91-BC7F-B655-25FE78B5D4BC}"/>
              </a:ext>
            </a:extLst>
          </p:cNvPr>
          <p:cNvSpPr txBox="1"/>
          <p:nvPr/>
        </p:nvSpPr>
        <p:spPr>
          <a:xfrm>
            <a:off x="74341" y="4165262"/>
            <a:ext cx="6709317" cy="1574790"/>
          </a:xfrm>
          <a:prstGeom prst="rect">
            <a:avLst/>
          </a:prstGeom>
          <a:noFill/>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内容</a:t>
            </a:r>
            <a:r>
              <a:rPr kumimoji="1" lang="en-US" altLang="ja-JP" dirty="0">
                <a:latin typeface="BIZ UDPゴシック" panose="020B0400000000000000" pitchFamily="50" charset="-128"/>
                <a:ea typeface="BIZ UDPゴシック" panose="020B0400000000000000" pitchFamily="50" charset="-128"/>
              </a:rPr>
              <a:t>】</a:t>
            </a:r>
          </a:p>
          <a:p>
            <a:r>
              <a:rPr kumimoji="1" lang="ja-JP" altLang="en-US" sz="2000" dirty="0">
                <a:latin typeface="BIZ UDPゴシック" panose="020B0400000000000000" pitchFamily="50" charset="-128"/>
                <a:ea typeface="BIZ UDPゴシック" panose="020B0400000000000000" pitchFamily="50" charset="-128"/>
              </a:rPr>
              <a:t>事業承継に必要な税の基礎知識</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自社株や事業用資産の相続、贈与、売買など税に関する基礎的内容について</a:t>
            </a:r>
            <a:endParaRPr kumimoji="1" lang="en-US" altLang="ja-JP" sz="1400" dirty="0">
              <a:latin typeface="BIZ UDPゴシック" panose="020B0400000000000000" pitchFamily="50" charset="-128"/>
              <a:ea typeface="BIZ UDPゴシック" panose="020B0400000000000000" pitchFamily="50" charset="-128"/>
            </a:endParaRPr>
          </a:p>
          <a:p>
            <a:pPr>
              <a:lnSpc>
                <a:spcPts val="1000"/>
              </a:lnSpc>
            </a:pPr>
            <a:endParaRPr kumimoji="1" lang="en-US" altLang="ja-JP" sz="1600" dirty="0">
              <a:latin typeface="BIZ UDPゴシック" panose="020B0400000000000000" pitchFamily="50" charset="-128"/>
              <a:ea typeface="BIZ UDPゴシック" panose="020B0400000000000000" pitchFamily="50" charset="-128"/>
            </a:endParaRPr>
          </a:p>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講師</a:t>
            </a:r>
            <a:r>
              <a:rPr kumimoji="1" lang="en-US" altLang="ja-JP" dirty="0">
                <a:latin typeface="BIZ UDPゴシック" panose="020B0400000000000000" pitchFamily="50" charset="-128"/>
                <a:ea typeface="BIZ UDPゴシック" panose="020B0400000000000000" pitchFamily="50" charset="-128"/>
              </a:rPr>
              <a:t>】</a:t>
            </a:r>
          </a:p>
          <a:p>
            <a:r>
              <a:rPr kumimoji="1" lang="ja-JP" altLang="en-US" dirty="0">
                <a:latin typeface="BIZ UDPゴシック" panose="020B0400000000000000" pitchFamily="50" charset="-128"/>
                <a:ea typeface="BIZ UDPゴシック" panose="020B0400000000000000" pitchFamily="50" charset="-128"/>
              </a:rPr>
              <a:t>　税理士　船田　聰　氏</a:t>
            </a:r>
          </a:p>
        </p:txBody>
      </p:sp>
      <p:sp>
        <p:nvSpPr>
          <p:cNvPr id="16" name="正方形/長方形 15">
            <a:extLst>
              <a:ext uri="{FF2B5EF4-FFF2-40B4-BE49-F238E27FC236}">
                <a16:creationId xmlns:a16="http://schemas.microsoft.com/office/drawing/2014/main" id="{6FBF7919-3C04-D398-AD9F-D4F77A35E036}"/>
              </a:ext>
            </a:extLst>
          </p:cNvPr>
          <p:cNvSpPr/>
          <p:nvPr/>
        </p:nvSpPr>
        <p:spPr>
          <a:xfrm>
            <a:off x="489734" y="1471681"/>
            <a:ext cx="5878532" cy="923330"/>
          </a:xfrm>
          <a:prstGeom prst="rect">
            <a:avLst/>
          </a:prstGeom>
          <a:noFill/>
        </p:spPr>
        <p:txBody>
          <a:bodyPr wrap="none" lIns="91440" tIns="45720" rIns="91440" bIns="45720">
            <a:spAutoFit/>
          </a:bodyPr>
          <a:lstStyle/>
          <a:p>
            <a:pPr algn="ctr"/>
            <a:r>
              <a:rPr lang="ja-JP" altLang="en-US" sz="5400" b="1" cap="none" spc="150" dirty="0">
                <a:ln w="22225">
                  <a:solidFill>
                    <a:schemeClr val="accent2"/>
                  </a:solidFill>
                  <a:prstDash val="solid"/>
                </a:ln>
                <a:solidFill>
                  <a:schemeClr val="accent2">
                    <a:lumMod val="40000"/>
                    <a:lumOff val="60000"/>
                  </a:schemeClr>
                </a:solidFill>
                <a:effectLst/>
              </a:rPr>
              <a:t>事業承継セミナー</a:t>
            </a:r>
          </a:p>
        </p:txBody>
      </p:sp>
    </p:spTree>
    <p:extLst>
      <p:ext uri="{BB962C8B-B14F-4D97-AF65-F5344CB8AC3E}">
        <p14:creationId xmlns:p14="http://schemas.microsoft.com/office/powerpoint/2010/main" val="189481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0B166C8-DE46-5B1F-592B-280B31B11EDA}"/>
              </a:ext>
            </a:extLst>
          </p:cNvPr>
          <p:cNvSpPr txBox="1"/>
          <p:nvPr/>
        </p:nvSpPr>
        <p:spPr>
          <a:xfrm>
            <a:off x="1724097" y="299881"/>
            <a:ext cx="5178023" cy="2169825"/>
          </a:xfrm>
          <a:prstGeom prst="rect">
            <a:avLst/>
          </a:prstGeom>
          <a:noFill/>
          <a:ln>
            <a:noFill/>
          </a:ln>
        </p:spPr>
        <p:txBody>
          <a:bodyPr wrap="square" rtlCol="0">
            <a:spAutoFit/>
          </a:bodyPr>
          <a:lstStyle/>
          <a:p>
            <a:r>
              <a:rPr lang="en-US" altLang="ja-JP" sz="1200" dirty="0">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200" dirty="0">
                <a:effectLst/>
                <a:latin typeface="游ゴシック" panose="020B0400000000000000" pitchFamily="50" charset="-128"/>
                <a:ea typeface="游ゴシック" panose="020B0400000000000000" pitchFamily="50" charset="-128"/>
                <a:cs typeface="ＭＳ Ｐゴシック" panose="020B0600070205080204" pitchFamily="50" charset="-128"/>
              </a:rPr>
              <a:t>講師紹介</a:t>
            </a:r>
            <a:r>
              <a:rPr lang="en-US" altLang="ja-JP" sz="1200" dirty="0">
                <a:latin typeface="游ゴシック" panose="020B0400000000000000" pitchFamily="50" charset="-128"/>
                <a:ea typeface="游ゴシック" panose="020B0400000000000000" pitchFamily="50" charset="-128"/>
                <a:cs typeface="ＭＳ Ｐゴシック" panose="020B0600070205080204" pitchFamily="50" charset="-128"/>
              </a:rPr>
              <a:t>】</a:t>
            </a:r>
          </a:p>
          <a:p>
            <a:r>
              <a:rPr lang="ja-JP" altLang="en-US" sz="1200" dirty="0">
                <a:latin typeface="游ゴシック" panose="020B0400000000000000" pitchFamily="50" charset="-128"/>
                <a:ea typeface="游ゴシック" panose="020B0400000000000000" pitchFamily="50" charset="-128"/>
                <a:cs typeface="ＭＳ Ｐゴシック" panose="020B0600070205080204" pitchFamily="50" charset="-128"/>
              </a:rPr>
              <a:t>船田　聰　氏　（船田税理士事務所　代表　）</a:t>
            </a:r>
            <a:endParaRPr lang="en-US" altLang="ja-JP" sz="1200" dirty="0">
              <a:latin typeface="游ゴシック" panose="020B0400000000000000" pitchFamily="50" charset="-128"/>
              <a:ea typeface="游ゴシック" panose="020B0400000000000000" pitchFamily="50" charset="-128"/>
              <a:cs typeface="ＭＳ Ｐゴシック" panose="020B0600070205080204" pitchFamily="50" charset="-128"/>
            </a:endParaRPr>
          </a:p>
          <a:p>
            <a:endParaRPr lang="en-US" altLang="ja-JP" sz="1200" dirty="0">
              <a:latin typeface="游ゴシック" panose="020B0400000000000000" pitchFamily="50" charset="-128"/>
              <a:ea typeface="游ゴシック" panose="020B0400000000000000" pitchFamily="50" charset="-128"/>
              <a:cs typeface="ＭＳ Ｐゴシック" panose="020B0600070205080204" pitchFamily="50" charset="-128"/>
            </a:endParaRP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（主な経歴）</a:t>
            </a:r>
            <a:endParaRPr lang="en-US" altLang="ja-JP" sz="11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旧　神崎町立神崎中学校卒業</a:t>
            </a:r>
            <a:endParaRPr lang="en-US" altLang="ja-JP" sz="11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r>
              <a:rPr lang="ja-JP" altLang="en-US" sz="1100" dirty="0">
                <a:latin typeface="游ゴシック" panose="020B0400000000000000" pitchFamily="50" charset="-128"/>
                <a:ea typeface="游ゴシック" panose="020B0400000000000000" pitchFamily="50" charset="-128"/>
                <a:cs typeface="ＭＳ Ｐゴシック" panose="020B0600070205080204" pitchFamily="50" charset="-128"/>
              </a:rPr>
              <a:t>兵庫県立生野高校卒業</a:t>
            </a:r>
            <a:endPar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一橋大学商学部経営学科卒業​</a:t>
            </a:r>
          </a:p>
          <a:p>
            <a:endPar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（主な職歴）</a:t>
            </a: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大阪市本社の上場企業の経理部勤務</a:t>
            </a:r>
          </a:p>
          <a:p>
            <a:r>
              <a:rPr lang="ja-JP" altLang="en-US" sz="1100" dirty="0">
                <a:effectLst/>
                <a:latin typeface="游ゴシック" panose="020B0400000000000000" pitchFamily="50" charset="-128"/>
                <a:ea typeface="游ゴシック" panose="020B0400000000000000" pitchFamily="50" charset="-128"/>
                <a:cs typeface="ＭＳ Ｐゴシック" panose="020B0600070205080204" pitchFamily="50" charset="-128"/>
              </a:rPr>
              <a:t>神戸市や姫路市に本社がある税理士法人勤務</a:t>
            </a:r>
            <a:endParaRPr lang="en-US" altLang="ja-JP" sz="11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r>
              <a:rPr kumimoji="1" lang="ja-JP" altLang="en-US" sz="1100" dirty="0">
                <a:latin typeface="游ゴシック" panose="020B0400000000000000" pitchFamily="50" charset="-128"/>
                <a:ea typeface="游ゴシック" panose="020B0400000000000000" pitchFamily="50" charset="-128"/>
              </a:rPr>
              <a:t>姫路市で船田税理士事務所を開業（</a:t>
            </a:r>
            <a:r>
              <a:rPr kumimoji="1" lang="en-US" altLang="ja-JP" sz="1100" dirty="0">
                <a:latin typeface="游ゴシック" panose="020B0400000000000000" pitchFamily="50" charset="-128"/>
                <a:ea typeface="游ゴシック" panose="020B0400000000000000" pitchFamily="50" charset="-128"/>
              </a:rPr>
              <a:t>2022</a:t>
            </a:r>
            <a:r>
              <a:rPr kumimoji="1" lang="ja-JP" altLang="en-US" sz="1100" dirty="0">
                <a:latin typeface="游ゴシック" panose="020B0400000000000000" pitchFamily="50" charset="-128"/>
                <a:ea typeface="游ゴシック" panose="020B0400000000000000" pitchFamily="50" charset="-128"/>
              </a:rPr>
              <a:t>年</a:t>
            </a:r>
            <a:r>
              <a:rPr kumimoji="1" lang="en-US" altLang="ja-JP" sz="1100" dirty="0">
                <a:latin typeface="游ゴシック" panose="020B0400000000000000" pitchFamily="50" charset="-128"/>
                <a:ea typeface="游ゴシック" panose="020B0400000000000000" pitchFamily="50" charset="-128"/>
              </a:rPr>
              <a:t>2</a:t>
            </a:r>
            <a:r>
              <a:rPr kumimoji="1" lang="ja-JP" altLang="en-US" sz="1100" dirty="0">
                <a:latin typeface="游ゴシック" panose="020B0400000000000000" pitchFamily="50" charset="-128"/>
                <a:ea typeface="游ゴシック" panose="020B0400000000000000" pitchFamily="50" charset="-128"/>
              </a:rPr>
              <a:t>月）</a:t>
            </a:r>
            <a:endParaRPr kumimoji="1" lang="ja-JP" altLang="en-US" sz="1100" dirty="0"/>
          </a:p>
        </p:txBody>
      </p:sp>
      <p:sp>
        <p:nvSpPr>
          <p:cNvPr id="5" name="テキスト ボックス 4">
            <a:extLst>
              <a:ext uri="{FF2B5EF4-FFF2-40B4-BE49-F238E27FC236}">
                <a16:creationId xmlns:a16="http://schemas.microsoft.com/office/drawing/2014/main" id="{979CB08D-8557-6F11-3698-E01A85123FF3}"/>
              </a:ext>
            </a:extLst>
          </p:cNvPr>
          <p:cNvSpPr txBox="1"/>
          <p:nvPr/>
        </p:nvSpPr>
        <p:spPr>
          <a:xfrm>
            <a:off x="984371" y="3754429"/>
            <a:ext cx="4808052" cy="523220"/>
          </a:xfrm>
          <a:prstGeom prst="rect">
            <a:avLst/>
          </a:prstGeom>
          <a:noFill/>
        </p:spPr>
        <p:txBody>
          <a:bodyPr wrap="square" rtlCol="0">
            <a:spAutoFit/>
          </a:bodyPr>
          <a:lstStyle/>
          <a:p>
            <a:r>
              <a:rPr kumimoji="1" lang="ja-JP" altLang="en-US" sz="2800" b="1" dirty="0"/>
              <a:t>セ　ミ　ナ　ー　申　込　書</a:t>
            </a:r>
          </a:p>
        </p:txBody>
      </p:sp>
      <p:sp>
        <p:nvSpPr>
          <p:cNvPr id="7" name="正方形/長方形 6">
            <a:extLst>
              <a:ext uri="{FF2B5EF4-FFF2-40B4-BE49-F238E27FC236}">
                <a16:creationId xmlns:a16="http://schemas.microsoft.com/office/drawing/2014/main" id="{99F78888-7D2D-17B5-BA09-B0C01124657D}"/>
              </a:ext>
            </a:extLst>
          </p:cNvPr>
          <p:cNvSpPr/>
          <p:nvPr/>
        </p:nvSpPr>
        <p:spPr>
          <a:xfrm>
            <a:off x="578632" y="2831099"/>
            <a:ext cx="5878532" cy="923330"/>
          </a:xfrm>
          <a:prstGeom prst="rect">
            <a:avLst/>
          </a:prstGeom>
          <a:noFill/>
        </p:spPr>
        <p:txBody>
          <a:bodyPr wrap="none" lIns="91440" tIns="45720" rIns="91440" bIns="45720">
            <a:spAutoFit/>
          </a:bodyPr>
          <a:lstStyle/>
          <a:p>
            <a:pPr algn="ctr"/>
            <a:r>
              <a:rPr lang="ja-JP" altLang="en-US" sz="5400" b="1" cap="none" spc="150" dirty="0">
                <a:ln w="22225">
                  <a:solidFill>
                    <a:schemeClr val="accent2"/>
                  </a:solidFill>
                  <a:prstDash val="solid"/>
                </a:ln>
                <a:solidFill>
                  <a:schemeClr val="accent2">
                    <a:lumMod val="40000"/>
                    <a:lumOff val="60000"/>
                  </a:schemeClr>
                </a:solidFill>
                <a:effectLst/>
              </a:rPr>
              <a:t>事業承継セミナー</a:t>
            </a:r>
          </a:p>
        </p:txBody>
      </p:sp>
      <p:sp>
        <p:nvSpPr>
          <p:cNvPr id="8" name="テキスト ボックス 7">
            <a:extLst>
              <a:ext uri="{FF2B5EF4-FFF2-40B4-BE49-F238E27FC236}">
                <a16:creationId xmlns:a16="http://schemas.microsoft.com/office/drawing/2014/main" id="{B9E50CDC-6729-5EFE-ABC1-A71CA124E8B8}"/>
              </a:ext>
            </a:extLst>
          </p:cNvPr>
          <p:cNvSpPr txBox="1"/>
          <p:nvPr/>
        </p:nvSpPr>
        <p:spPr>
          <a:xfrm>
            <a:off x="87666" y="4306276"/>
            <a:ext cx="6562459" cy="1846659"/>
          </a:xfrm>
          <a:prstGeom prst="rect">
            <a:avLst/>
          </a:prstGeom>
          <a:noFill/>
          <a:ln>
            <a:solidFill>
              <a:schemeClr val="accent1">
                <a:shade val="15000"/>
              </a:schemeClr>
            </a:solidFill>
          </a:ln>
        </p:spPr>
        <p:txBody>
          <a:bodyPr wrap="square" rtlCol="0">
            <a:spAutoFit/>
          </a:bodyPr>
          <a:lstStyle/>
          <a:p>
            <a:r>
              <a:rPr kumimoji="1" lang="en-US" altLang="ja-JP" sz="1600" dirty="0"/>
              <a:t>【</a:t>
            </a:r>
            <a:r>
              <a:rPr kumimoji="1" lang="ja-JP" altLang="en-US" sz="1600" dirty="0"/>
              <a:t>お申込み方法</a:t>
            </a:r>
            <a:r>
              <a:rPr kumimoji="1" lang="en-US" altLang="ja-JP" sz="1600" dirty="0"/>
              <a:t>】</a:t>
            </a:r>
            <a:r>
              <a:rPr kumimoji="1" lang="ja-JP" altLang="en-US" sz="1600" dirty="0"/>
              <a:t>下記の❶❷いずれかの方法でお申込み下さい。</a:t>
            </a:r>
            <a:endParaRPr kumimoji="1" lang="en-US" altLang="ja-JP" sz="1600" dirty="0"/>
          </a:p>
          <a:p>
            <a:r>
              <a:rPr kumimoji="1" lang="ja-JP" altLang="en-US" sz="1400" dirty="0"/>
              <a:t>❶下記の申込書に必要事項をご記入の上、</a:t>
            </a:r>
            <a:r>
              <a:rPr kumimoji="1" lang="en-US" altLang="ja-JP" sz="1400" dirty="0"/>
              <a:t>FAX0790-32-2355</a:t>
            </a:r>
            <a:r>
              <a:rPr kumimoji="1" lang="ja-JP" altLang="en-US" sz="1400" dirty="0"/>
              <a:t>へお送りください。</a:t>
            </a:r>
            <a:endParaRPr kumimoji="1" lang="en-US" altLang="ja-JP" sz="1400" dirty="0"/>
          </a:p>
          <a:p>
            <a:r>
              <a:rPr kumimoji="1" lang="ja-JP" altLang="en-US" sz="1400" dirty="0"/>
              <a:t>❷右の</a:t>
            </a:r>
            <a:r>
              <a:rPr kumimoji="1" lang="en-US" altLang="ja-JP" sz="1400" dirty="0"/>
              <a:t>QR</a:t>
            </a:r>
            <a:r>
              <a:rPr kumimoji="1" lang="ja-JP" altLang="en-US" sz="1400" dirty="0"/>
              <a:t>コードより申込みフォームへアクセスしお申込みください。</a:t>
            </a:r>
            <a:endParaRPr kumimoji="1" lang="en-US" altLang="ja-JP" sz="1400" dirty="0"/>
          </a:p>
          <a:p>
            <a:endParaRPr kumimoji="1" lang="en-US" altLang="ja-JP" sz="1400" dirty="0"/>
          </a:p>
          <a:p>
            <a:r>
              <a:rPr kumimoji="1" lang="en-US" altLang="ja-JP" sz="1400" dirty="0"/>
              <a:t>※</a:t>
            </a:r>
            <a:r>
              <a:rPr kumimoji="1" lang="ja-JP" altLang="en-US" sz="1400" dirty="0"/>
              <a:t>定員に達し次第締め切りとさせていただきます。</a:t>
            </a:r>
            <a:endParaRPr kumimoji="1" lang="en-US" altLang="ja-JP" sz="1400" dirty="0"/>
          </a:p>
          <a:p>
            <a:endParaRPr kumimoji="1" lang="en-US" altLang="ja-JP" sz="1400" dirty="0"/>
          </a:p>
          <a:p>
            <a:endParaRPr kumimoji="1" lang="en-US" altLang="ja-JP" sz="1400" dirty="0"/>
          </a:p>
          <a:p>
            <a:endParaRPr kumimoji="1" lang="en-US" altLang="ja-JP" sz="1400" dirty="0"/>
          </a:p>
        </p:txBody>
      </p:sp>
      <p:sp>
        <p:nvSpPr>
          <p:cNvPr id="10" name="二等辺三角形 9">
            <a:extLst>
              <a:ext uri="{FF2B5EF4-FFF2-40B4-BE49-F238E27FC236}">
                <a16:creationId xmlns:a16="http://schemas.microsoft.com/office/drawing/2014/main" id="{914DA382-EB67-CACA-9060-8F26220AF735}"/>
              </a:ext>
            </a:extLst>
          </p:cNvPr>
          <p:cNvSpPr/>
          <p:nvPr/>
        </p:nvSpPr>
        <p:spPr>
          <a:xfrm flipV="1">
            <a:off x="2501900" y="8758415"/>
            <a:ext cx="1816100" cy="558498"/>
          </a:xfrm>
          <a:prstGeom prst="triangl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DFA1459-5EEA-D992-04BE-D14230460CED}"/>
              </a:ext>
            </a:extLst>
          </p:cNvPr>
          <p:cNvSpPr txBox="1"/>
          <p:nvPr/>
        </p:nvSpPr>
        <p:spPr>
          <a:xfrm>
            <a:off x="1649113" y="9371266"/>
            <a:ext cx="3737570" cy="369332"/>
          </a:xfrm>
          <a:prstGeom prst="rect">
            <a:avLst/>
          </a:prstGeom>
          <a:noFill/>
        </p:spPr>
        <p:txBody>
          <a:bodyPr wrap="square" rtlCol="0">
            <a:spAutoFit/>
          </a:bodyPr>
          <a:lstStyle/>
          <a:p>
            <a:r>
              <a:rPr kumimoji="1" lang="ja-JP" altLang="en-US" b="1" dirty="0"/>
              <a:t>ＦＡＸ：０７９０</a:t>
            </a:r>
            <a:r>
              <a:rPr kumimoji="1" lang="en-US" altLang="ja-JP" b="1" dirty="0"/>
              <a:t>-</a:t>
            </a:r>
            <a:r>
              <a:rPr kumimoji="1" lang="ja-JP" altLang="en-US" b="1" dirty="0"/>
              <a:t>３２</a:t>
            </a:r>
            <a:r>
              <a:rPr kumimoji="1" lang="en-US" altLang="ja-JP" b="1" dirty="0"/>
              <a:t>-</a:t>
            </a:r>
            <a:r>
              <a:rPr kumimoji="1" lang="ja-JP" altLang="en-US" b="1" dirty="0"/>
              <a:t>２３５５</a:t>
            </a:r>
          </a:p>
        </p:txBody>
      </p:sp>
      <p:sp>
        <p:nvSpPr>
          <p:cNvPr id="11" name="正方形/長方形 10">
            <a:extLst>
              <a:ext uri="{FF2B5EF4-FFF2-40B4-BE49-F238E27FC236}">
                <a16:creationId xmlns:a16="http://schemas.microsoft.com/office/drawing/2014/main" id="{90C1F189-1ED2-FD51-77A7-36F1F27BAE08}"/>
              </a:ext>
            </a:extLst>
          </p:cNvPr>
          <p:cNvSpPr/>
          <p:nvPr/>
        </p:nvSpPr>
        <p:spPr>
          <a:xfrm>
            <a:off x="25400" y="228600"/>
            <a:ext cx="6769100" cy="2192822"/>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6683F74F-1A72-4327-E62A-793294194052}"/>
              </a:ext>
            </a:extLst>
          </p:cNvPr>
          <p:cNvSpPr txBox="1"/>
          <p:nvPr/>
        </p:nvSpPr>
        <p:spPr>
          <a:xfrm>
            <a:off x="5364964" y="5750675"/>
            <a:ext cx="1092200" cy="261610"/>
          </a:xfrm>
          <a:prstGeom prst="rect">
            <a:avLst/>
          </a:prstGeom>
          <a:noFill/>
        </p:spPr>
        <p:txBody>
          <a:bodyPr wrap="square" rtlCol="0">
            <a:spAutoFit/>
          </a:bodyPr>
          <a:lstStyle/>
          <a:p>
            <a:r>
              <a:rPr kumimoji="1" lang="ja-JP" altLang="en-US" sz="1100" dirty="0"/>
              <a:t>申込</a:t>
            </a:r>
            <a:r>
              <a:rPr kumimoji="1" lang="en-US" altLang="ja-JP" sz="1100" dirty="0"/>
              <a:t>QR</a:t>
            </a:r>
            <a:r>
              <a:rPr kumimoji="1" lang="ja-JP" altLang="en-US" sz="1100" dirty="0"/>
              <a:t>コード</a:t>
            </a:r>
            <a:endParaRPr kumimoji="1" lang="ja-JP" altLang="en-US" dirty="0"/>
          </a:p>
        </p:txBody>
      </p:sp>
      <p:pic>
        <p:nvPicPr>
          <p:cNvPr id="16" name="図 15">
            <a:extLst>
              <a:ext uri="{FF2B5EF4-FFF2-40B4-BE49-F238E27FC236}">
                <a16:creationId xmlns:a16="http://schemas.microsoft.com/office/drawing/2014/main" id="{C7569891-7B36-32CF-A117-3189BCA0DF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902" y="656281"/>
            <a:ext cx="1031694" cy="1258354"/>
          </a:xfrm>
          <a:prstGeom prst="rect">
            <a:avLst/>
          </a:prstGeom>
        </p:spPr>
      </p:pic>
      <p:graphicFrame>
        <p:nvGraphicFramePr>
          <p:cNvPr id="19" name="表 18">
            <a:extLst>
              <a:ext uri="{FF2B5EF4-FFF2-40B4-BE49-F238E27FC236}">
                <a16:creationId xmlns:a16="http://schemas.microsoft.com/office/drawing/2014/main" id="{ED8A5500-0E04-4CEE-2710-FB03B01E4BA6}"/>
              </a:ext>
            </a:extLst>
          </p:cNvPr>
          <p:cNvGraphicFramePr>
            <a:graphicFrameLocks noGrp="1"/>
          </p:cNvGraphicFramePr>
          <p:nvPr>
            <p:extLst>
              <p:ext uri="{D42A27DB-BD31-4B8C-83A1-F6EECF244321}">
                <p14:modId xmlns:p14="http://schemas.microsoft.com/office/powerpoint/2010/main" val="3555765660"/>
              </p:ext>
            </p:extLst>
          </p:nvPr>
        </p:nvGraphicFramePr>
        <p:xfrm>
          <a:off x="126669" y="6315898"/>
          <a:ext cx="6523456" cy="2138904"/>
        </p:xfrm>
        <a:graphic>
          <a:graphicData uri="http://schemas.openxmlformats.org/drawingml/2006/table">
            <a:tbl>
              <a:tblPr firstRow="1" bandRow="1">
                <a:tableStyleId>{5940675A-B579-460E-94D1-54222C63F5DA}</a:tableStyleId>
              </a:tblPr>
              <a:tblGrid>
                <a:gridCol w="1130631">
                  <a:extLst>
                    <a:ext uri="{9D8B030D-6E8A-4147-A177-3AD203B41FA5}">
                      <a16:colId xmlns:a16="http://schemas.microsoft.com/office/drawing/2014/main" val="4118101118"/>
                    </a:ext>
                  </a:extLst>
                </a:gridCol>
                <a:gridCol w="2197100">
                  <a:extLst>
                    <a:ext uri="{9D8B030D-6E8A-4147-A177-3AD203B41FA5}">
                      <a16:colId xmlns:a16="http://schemas.microsoft.com/office/drawing/2014/main" val="3797954235"/>
                    </a:ext>
                  </a:extLst>
                </a:gridCol>
                <a:gridCol w="1308100">
                  <a:extLst>
                    <a:ext uri="{9D8B030D-6E8A-4147-A177-3AD203B41FA5}">
                      <a16:colId xmlns:a16="http://schemas.microsoft.com/office/drawing/2014/main" val="2429132564"/>
                    </a:ext>
                  </a:extLst>
                </a:gridCol>
                <a:gridCol w="1887625">
                  <a:extLst>
                    <a:ext uri="{9D8B030D-6E8A-4147-A177-3AD203B41FA5}">
                      <a16:colId xmlns:a16="http://schemas.microsoft.com/office/drawing/2014/main" val="1541198628"/>
                    </a:ext>
                  </a:extLst>
                </a:gridCol>
              </a:tblGrid>
              <a:tr h="534726">
                <a:tc>
                  <a:txBody>
                    <a:bodyPr/>
                    <a:lstStyle/>
                    <a:p>
                      <a:pPr algn="ctr"/>
                      <a:r>
                        <a:rPr kumimoji="1" lang="ja-JP" altLang="en-US" sz="1600" dirty="0"/>
                        <a:t>貴社名</a:t>
                      </a:r>
                    </a:p>
                  </a:txBody>
                  <a:tcPr anchor="ctr">
                    <a:solidFill>
                      <a:schemeClr val="bg2"/>
                    </a:solidFill>
                  </a:tcPr>
                </a:tc>
                <a:tc>
                  <a:txBody>
                    <a:bodyPr/>
                    <a:lstStyle/>
                    <a:p>
                      <a:pPr algn="ctr"/>
                      <a:endParaRPr kumimoji="1" lang="ja-JP" altLang="en-US" sz="1600"/>
                    </a:p>
                  </a:txBody>
                  <a:tcPr anchor="ctr"/>
                </a:tc>
                <a:tc>
                  <a:txBody>
                    <a:bodyPr/>
                    <a:lstStyle/>
                    <a:p>
                      <a:pPr algn="ctr"/>
                      <a:endParaRPr kumimoji="1" lang="ja-JP" altLang="en-US" sz="1600"/>
                    </a:p>
                  </a:txBody>
                  <a:tcPr anchor="ctr"/>
                </a:tc>
                <a:tc>
                  <a:txBody>
                    <a:bodyPr/>
                    <a:lstStyle/>
                    <a:p>
                      <a:endParaRPr kumimoji="1" lang="ja-JP" altLang="en-US"/>
                    </a:p>
                  </a:txBody>
                  <a:tcPr/>
                </a:tc>
                <a:extLst>
                  <a:ext uri="{0D108BD9-81ED-4DB2-BD59-A6C34878D82A}">
                    <a16:rowId xmlns:a16="http://schemas.microsoft.com/office/drawing/2014/main" val="4241291807"/>
                  </a:ext>
                </a:extLst>
              </a:tr>
              <a:tr h="534726">
                <a:tc>
                  <a:txBody>
                    <a:bodyPr/>
                    <a:lstStyle/>
                    <a:p>
                      <a:pPr algn="ctr"/>
                      <a:r>
                        <a:rPr kumimoji="1" lang="ja-JP" altLang="en-US" sz="1600" dirty="0"/>
                        <a:t>参加者名</a:t>
                      </a:r>
                      <a:r>
                        <a:rPr kumimoji="1" lang="en-US" altLang="ja-JP" sz="1600" dirty="0"/>
                        <a:t>1</a:t>
                      </a:r>
                      <a:endParaRPr kumimoji="1" lang="ja-JP" altLang="en-US" sz="1600" dirty="0"/>
                    </a:p>
                  </a:txBody>
                  <a:tcPr anchor="ctr">
                    <a:solidFill>
                      <a:schemeClr val="bg2"/>
                    </a:solidFill>
                  </a:tcPr>
                </a:tc>
                <a:tc>
                  <a:txBody>
                    <a:bodyPr/>
                    <a:lstStyle/>
                    <a:p>
                      <a:pPr algn="ctr"/>
                      <a:endParaRPr kumimoji="1" lang="ja-JP" altLang="en-US" sz="1600" dirty="0"/>
                    </a:p>
                  </a:txBody>
                  <a:tcPr anchor="ctr"/>
                </a:tc>
                <a:tc>
                  <a:txBody>
                    <a:bodyPr/>
                    <a:lstStyle/>
                    <a:p>
                      <a:pPr algn="ctr"/>
                      <a:r>
                        <a:rPr kumimoji="1" lang="ja-JP" altLang="en-US" sz="1600" dirty="0"/>
                        <a:t>役職名</a:t>
                      </a:r>
                    </a:p>
                  </a:txBody>
                  <a:tcPr anchor="ctr">
                    <a:solidFill>
                      <a:schemeClr val="bg2"/>
                    </a:solidFill>
                  </a:tcPr>
                </a:tc>
                <a:tc>
                  <a:txBody>
                    <a:bodyPr/>
                    <a:lstStyle/>
                    <a:p>
                      <a:endParaRPr kumimoji="1" lang="ja-JP" altLang="en-US"/>
                    </a:p>
                  </a:txBody>
                  <a:tcPr/>
                </a:tc>
                <a:extLst>
                  <a:ext uri="{0D108BD9-81ED-4DB2-BD59-A6C34878D82A}">
                    <a16:rowId xmlns:a16="http://schemas.microsoft.com/office/drawing/2014/main" val="365618572"/>
                  </a:ext>
                </a:extLst>
              </a:tr>
              <a:tr h="534726">
                <a:tc>
                  <a:txBody>
                    <a:bodyPr/>
                    <a:lstStyle/>
                    <a:p>
                      <a:pPr algn="ctr"/>
                      <a:r>
                        <a:rPr kumimoji="1" lang="ja-JP" altLang="en-US" sz="1600" dirty="0"/>
                        <a:t>参加者名</a:t>
                      </a:r>
                      <a:r>
                        <a:rPr kumimoji="1" lang="en-US" altLang="ja-JP" sz="1600" dirty="0"/>
                        <a:t>2</a:t>
                      </a:r>
                      <a:endParaRPr kumimoji="1" lang="ja-JP" altLang="en-US" sz="1600" dirty="0"/>
                    </a:p>
                  </a:txBody>
                  <a:tcPr anchor="ctr">
                    <a:solidFill>
                      <a:schemeClr val="bg2"/>
                    </a:solidFill>
                  </a:tcPr>
                </a:tc>
                <a:tc>
                  <a:txBody>
                    <a:bodyPr/>
                    <a:lstStyle/>
                    <a:p>
                      <a:pPr algn="ctr"/>
                      <a:endParaRPr kumimoji="1" lang="ja-JP" altLang="en-US" sz="1600" dirty="0"/>
                    </a:p>
                  </a:txBody>
                  <a:tcPr anchor="ctr"/>
                </a:tc>
                <a:tc>
                  <a:txBody>
                    <a:bodyPr/>
                    <a:lstStyle/>
                    <a:p>
                      <a:pPr algn="ctr"/>
                      <a:r>
                        <a:rPr kumimoji="1" lang="ja-JP" altLang="en-US" sz="1600" dirty="0"/>
                        <a:t>役職名</a:t>
                      </a:r>
                    </a:p>
                  </a:txBody>
                  <a:tcPr anchor="ctr">
                    <a:solidFill>
                      <a:schemeClr val="bg2"/>
                    </a:solidFill>
                  </a:tcPr>
                </a:tc>
                <a:tc>
                  <a:txBody>
                    <a:bodyPr/>
                    <a:lstStyle/>
                    <a:p>
                      <a:endParaRPr kumimoji="1" lang="ja-JP" altLang="en-US"/>
                    </a:p>
                  </a:txBody>
                  <a:tcPr/>
                </a:tc>
                <a:extLst>
                  <a:ext uri="{0D108BD9-81ED-4DB2-BD59-A6C34878D82A}">
                    <a16:rowId xmlns:a16="http://schemas.microsoft.com/office/drawing/2014/main" val="3743447799"/>
                  </a:ext>
                </a:extLst>
              </a:tr>
              <a:tr h="534726">
                <a:tc>
                  <a:txBody>
                    <a:bodyPr/>
                    <a:lstStyle/>
                    <a:p>
                      <a:pPr algn="ctr"/>
                      <a:r>
                        <a:rPr kumimoji="1" lang="ja-JP" altLang="en-US" sz="1600" dirty="0"/>
                        <a:t>連絡先</a:t>
                      </a:r>
                    </a:p>
                  </a:txBody>
                  <a:tcPr anchor="ctr">
                    <a:solidFill>
                      <a:schemeClr val="bg2"/>
                    </a:solidFill>
                  </a:tcPr>
                </a:tc>
                <a:tc>
                  <a:txBody>
                    <a:bodyPr/>
                    <a:lstStyle/>
                    <a:p>
                      <a:pPr algn="ctr"/>
                      <a:endParaRPr kumimoji="1" lang="ja-JP" altLang="en-US" sz="1600"/>
                    </a:p>
                  </a:txBody>
                  <a:tcPr anchor="ctr"/>
                </a:tc>
                <a:tc>
                  <a:txBody>
                    <a:bodyPr/>
                    <a:lstStyle/>
                    <a:p>
                      <a:pPr algn="ctr"/>
                      <a:endParaRPr kumimoji="1" lang="ja-JP" altLang="en-US" sz="1600" dirty="0"/>
                    </a:p>
                  </a:txBody>
                  <a:tcPr anchor="ctr"/>
                </a:tc>
                <a:tc>
                  <a:txBody>
                    <a:bodyPr/>
                    <a:lstStyle/>
                    <a:p>
                      <a:endParaRPr kumimoji="1" lang="ja-JP" altLang="en-US" dirty="0"/>
                    </a:p>
                  </a:txBody>
                  <a:tcPr/>
                </a:tc>
                <a:extLst>
                  <a:ext uri="{0D108BD9-81ED-4DB2-BD59-A6C34878D82A}">
                    <a16:rowId xmlns:a16="http://schemas.microsoft.com/office/drawing/2014/main" val="1877704620"/>
                  </a:ext>
                </a:extLst>
              </a:tr>
            </a:tbl>
          </a:graphicData>
        </a:graphic>
      </p:graphicFrame>
      <p:pic>
        <p:nvPicPr>
          <p:cNvPr id="1026" name="Picture 2">
            <a:extLst>
              <a:ext uri="{FF2B5EF4-FFF2-40B4-BE49-F238E27FC236}">
                <a16:creationId xmlns:a16="http://schemas.microsoft.com/office/drawing/2014/main" id="{AEF7241A-1240-E326-5AE2-8EFEB91399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0362" y="4993034"/>
            <a:ext cx="1092200" cy="109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1802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E73020DA6F5B14886D1DCE63A7B156C" ma:contentTypeVersion="13" ma:contentTypeDescription="新しいドキュメントを作成します。" ma:contentTypeScope="" ma:versionID="f4a113f11c492eca21ad402a79258d78">
  <xsd:schema xmlns:xsd="http://www.w3.org/2001/XMLSchema" xmlns:xs="http://www.w3.org/2001/XMLSchema" xmlns:p="http://schemas.microsoft.com/office/2006/metadata/properties" xmlns:ns2="f3fbd393-f6ea-4962-8999-8407807679e4" xmlns:ns3="6ad16d83-8592-4450-8bb4-779252ac8509" targetNamespace="http://schemas.microsoft.com/office/2006/metadata/properties" ma:root="true" ma:fieldsID="e30774d9297846a79ec3274861c3e708" ns2:_="" ns3:_="">
    <xsd:import namespace="f3fbd393-f6ea-4962-8999-8407807679e4"/>
    <xsd:import namespace="6ad16d83-8592-4450-8bb4-779252ac850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fbd393-f6ea-4962-8999-8407807679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70b9364f-711d-49c4-b1d5-d63bcc8d686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ad16d83-8592-4450-8bb4-779252ac850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b908d3c-db9e-4f9f-866d-d9dae1ab8053}" ma:internalName="TaxCatchAll" ma:showField="CatchAllData" ma:web="6ad16d83-8592-4450-8bb4-779252ac85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ad16d83-8592-4450-8bb4-779252ac8509" xsi:nil="true"/>
    <lcf76f155ced4ddcb4097134ff3c332f xmlns="f3fbd393-f6ea-4962-8999-8407807679e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0027B7-66C7-4D1D-8F87-6C9301667FC3}"/>
</file>

<file path=customXml/itemProps2.xml><?xml version="1.0" encoding="utf-8"?>
<ds:datastoreItem xmlns:ds="http://schemas.openxmlformats.org/officeDocument/2006/customXml" ds:itemID="{70511096-79DB-4522-84FE-9358D52B311C}">
  <ds:schemaRefs>
    <ds:schemaRef ds:uri="http://schemas.microsoft.com/sharepoint/v3/contenttype/forms"/>
  </ds:schemaRefs>
</ds:datastoreItem>
</file>

<file path=customXml/itemProps3.xml><?xml version="1.0" encoding="utf-8"?>
<ds:datastoreItem xmlns:ds="http://schemas.openxmlformats.org/officeDocument/2006/customXml" ds:itemID="{2FCC67ED-B88A-4682-A3EF-195BE109CAA2}"/>
</file>

<file path=docProps/app.xml><?xml version="1.0" encoding="utf-8"?>
<Properties xmlns="http://schemas.openxmlformats.org/officeDocument/2006/extended-properties" xmlns:vt="http://schemas.openxmlformats.org/officeDocument/2006/docPropsVTypes">
  <Template>Office Theme 2013 - 2022</Template>
  <TotalTime>948</TotalTime>
  <Words>442</Words>
  <Application>Microsoft Office PowerPoint</Application>
  <PresentationFormat>A4 210 x 297 mm</PresentationFormat>
  <Paragraphs>52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和田洋一</dc:creator>
  <cp:lastModifiedBy>谷下奨悟</cp:lastModifiedBy>
  <cp:revision>14</cp:revision>
  <cp:lastPrinted>2024-08-19T00:03:42Z</cp:lastPrinted>
  <dcterms:created xsi:type="dcterms:W3CDTF">2023-07-29T03:07:53Z</dcterms:created>
  <dcterms:modified xsi:type="dcterms:W3CDTF">2024-08-19T00:09:12Z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0x0101000E73020DA6F5B14886D1DCE63A7B156C</vt:lpwstr>
  </property>
</Properties>
</file>